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58" r:id="rId3"/>
  </p:sldIdLst>
  <p:sldSz cx="30279975" cy="42808525"/>
  <p:notesSz cx="6735763" cy="9866313"/>
  <p:defaultTextStyle>
    <a:defPPr>
      <a:defRPr lang="ja-JP"/>
    </a:defPPr>
    <a:lvl1pPr marL="0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165" userDrawn="1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66CC"/>
    <a:srgbClr val="0000CC"/>
    <a:srgbClr val="D60093"/>
    <a:srgbClr val="3366FF"/>
    <a:srgbClr val="669900"/>
    <a:srgbClr val="0099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5" autoAdjust="0"/>
    <p:restoredTop sz="94660" autoAdjust="0"/>
  </p:normalViewPr>
  <p:slideViewPr>
    <p:cSldViewPr>
      <p:cViewPr>
        <p:scale>
          <a:sx n="50" d="100"/>
          <a:sy n="50" d="100"/>
        </p:scale>
        <p:origin x="-1062" y="-1866"/>
      </p:cViewPr>
      <p:guideLst>
        <p:guide orient="horz" pos="13165"/>
        <p:guide pos="9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8" d="100"/>
          <a:sy n="78" d="100"/>
        </p:scale>
        <p:origin x="4074" y="102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6548C3-C9E2-4691-9C1F-B4355BF67928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3488"/>
            <a:ext cx="23542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5AD9AA-D03A-4118-82FF-1A222B9C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33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hyperlink" Target="https://gfbosai.jp/web/wp-content/uploads/&#31532;&#65301;&#22238;&#38450;&#28797;&#27963;&#21205;&#22823;&#36062;&#22577;&#21578;&#26360;&#20844;&#38283;&#29992;.pdf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サブタイトル 2"/>
          <p:cNvSpPr txBox="1">
            <a:spLocks/>
          </p:cNvSpPr>
          <p:nvPr userDrawn="1"/>
        </p:nvSpPr>
        <p:spPr>
          <a:xfrm>
            <a:off x="2881871" y="1745650"/>
            <a:ext cx="24040371" cy="2658242"/>
          </a:xfrm>
          <a:prstGeom prst="rect">
            <a:avLst/>
          </a:prstGeom>
        </p:spPr>
        <p:txBody>
          <a:bodyPr vert="horz" lIns="417643" tIns="208822" rIns="417643" bIns="208822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ポスター作成上の注意</a:t>
            </a:r>
          </a:p>
        </p:txBody>
      </p:sp>
      <p:sp>
        <p:nvSpPr>
          <p:cNvPr id="8" name="正方形/長方形 7"/>
          <p:cNvSpPr/>
          <p:nvPr userDrawn="1"/>
        </p:nvSpPr>
        <p:spPr>
          <a:xfrm>
            <a:off x="433660" y="4403892"/>
            <a:ext cx="29395959" cy="255693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spcCol="0" rtlCol="0" anchor="t"/>
          <a:lstStyle/>
          <a:p>
            <a:pPr marL="914400" indent="-914400">
              <a:buFont typeface="+mj-ea"/>
              <a:buAutoNum type="circleNumDbPlain"/>
            </a:pPr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選考会で掲示するポスターは、同一のフォーマットで応募者自身が作成し、その電子データをメールで主催者にご提出いただきます。</a:t>
            </a:r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14400" indent="-914400"/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14400" indent="-914400"/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r>
              <a:rPr lang="ja-JP" altLang="en-US" sz="5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フォーマットは本データの次ページを土台にしてください。</a:t>
            </a:r>
            <a:endParaRPr lang="en-US" altLang="ja-JP" sz="5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14400" indent="-914400"/>
            <a:r>
              <a:rPr lang="ja-JP" altLang="en-US" sz="5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5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他のフォーマット、データ形式の場合、受理しません</a:t>
            </a:r>
            <a:r>
              <a:rPr lang="en-US" altLang="ja-JP" sz="5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</a:p>
          <a:p>
            <a:pPr marL="914400" indent="-914400"/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14400" marR="0" lvl="0" indent="-914400" algn="l" defTabSz="41764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③構成の改変は一切認めません。ここで、構成とは次ページで示す「青色の下地に黒文字」の部分です。</a:t>
            </a:r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14400" marR="0" lvl="0" indent="-914400" algn="l" defTabSz="41764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なお、 「青色の下地に黒文字」に書き込む本文については、行数の増減を適宜、行ってください。</a:t>
            </a:r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14400" indent="-914400"/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14400" indent="-914400"/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④フォントの種類ならびに文字サイズの変更は認めません。なお、「特に強調したいキーワード」に限り、装飾</a:t>
            </a:r>
            <a:r>
              <a:rPr lang="en-US" altLang="ja-JP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太文字化、文字の傾斜、色の変更、など</a:t>
            </a:r>
            <a:r>
              <a:rPr lang="en-US" altLang="ja-JP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を可とします。</a:t>
            </a:r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14400" indent="-914400"/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14400" indent="-914400"/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⑤写真、イラスト、図面などを貼り付ける場合、右に寄せることを基本として貼り付けてください。</a:t>
            </a:r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14400" indent="-914400"/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14400" indent="-914400"/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⑥「募集要項」の「６．選考までの流れ　①応募受付」に記載した通り、受領した応募書類の「活動報告ポスター（別記様式２）」</a:t>
            </a:r>
            <a:r>
              <a:rPr lang="en-US" altLang="ja-JP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次ページ</a:t>
            </a:r>
            <a:r>
              <a:rPr lang="en-US" altLang="ja-JP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をセンターにてＡ０サイズに拡大カラ</a:t>
            </a:r>
            <a:br>
              <a:rPr lang="en-US" altLang="ja-JP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5400" dirty="0" err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ー</a:t>
            </a:r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印刷します。なお、印刷作業にてレイアウトの崩れなどが生じた場合、当方で微調整を行うことを予めご承知おき下さい。</a:t>
            </a:r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14400" indent="-914400"/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14400" indent="-914400"/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⑦本フォーマットの使用結果のイメージとして、下記ホームページを参考にしてください。</a:t>
            </a:r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14400" indent="-914400"/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なお、ここで紹介する参考イメージは「ポスターの仕上がり具合」のみを参考として下さい。内容は参考にしないでください。</a:t>
            </a:r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14400" indent="-914400"/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14400" indent="-914400"/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〔</a:t>
            </a:r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検索キーワード</a:t>
            </a:r>
            <a:r>
              <a:rPr lang="en-US" altLang="ja-JP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〕</a:t>
            </a:r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zh-TW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第</a:t>
            </a:r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５</a:t>
            </a:r>
            <a:r>
              <a:rPr lang="zh-TW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回防災活動大賞報告書</a:t>
            </a:r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14400" indent="-914400"/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〔</a:t>
            </a:r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ＵＲＬ</a:t>
            </a:r>
            <a:r>
              <a:rPr lang="en-US" altLang="ja-JP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〕</a:t>
            </a:r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4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hlinkClick r:id="rId2"/>
              </a:rPr>
              <a:t>https://gfbosai.jp/web/wp-content/uploads/</a:t>
            </a:r>
            <a:r>
              <a:rPr lang="zh-TW" altLang="en-US" sz="4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hlinkClick r:id="rId2"/>
              </a:rPr>
              <a:t>第</a:t>
            </a:r>
            <a:r>
              <a:rPr lang="ja-JP" altLang="en-US" sz="4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hlinkClick r:id="rId2"/>
              </a:rPr>
              <a:t>５</a:t>
            </a:r>
            <a:r>
              <a:rPr lang="zh-TW" altLang="en-US" sz="4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hlinkClick r:id="rId2"/>
              </a:rPr>
              <a:t>回防災活動大賞報告書公開用</a:t>
            </a:r>
            <a:r>
              <a:rPr lang="en-US" altLang="zh-TW" sz="4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hlinkClick r:id="rId2"/>
              </a:rPr>
              <a:t>.pdf</a:t>
            </a:r>
            <a:endParaRPr lang="en-US" altLang="zh-TW" sz="4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14400" indent="-914400" algn="r"/>
            <a:endParaRPr lang="en-US" altLang="zh-TW" sz="4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13999" y="9988663"/>
            <a:ext cx="27251978" cy="28251646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513998" y="39677166"/>
            <a:ext cx="7065328" cy="2279156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10345658" y="39677166"/>
            <a:ext cx="9588659" cy="2279156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1700649" y="39677166"/>
            <a:ext cx="7065328" cy="2279156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176431" rtl="0" eaLnBrk="1" latinLnBrk="0" hangingPunct="1">
        <a:spcBef>
          <a:spcPct val="0"/>
        </a:spcBef>
        <a:buNone/>
        <a:defRPr kumimoji="1"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kumimoji="1"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B2710-1A1C-812C-8B8E-2F51FB77A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DF5A8CC-B679-779C-BD4C-69C17E1514FE}"/>
              </a:ext>
            </a:extLst>
          </p:cNvPr>
          <p:cNvSpPr txBox="1"/>
          <p:nvPr/>
        </p:nvSpPr>
        <p:spPr>
          <a:xfrm flipH="1">
            <a:off x="522362" y="1170014"/>
            <a:ext cx="29091232" cy="38318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別記様式２</a:t>
            </a:r>
            <a:endParaRPr kumimoji="1" lang="en-US" altLang="ja-JP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kumimoji="1" lang="ja-JP" altLang="en-US" sz="8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ポスター作製上の注意</a:t>
            </a:r>
            <a:endParaRPr kumimoji="1" lang="en-US" altLang="ja-JP" sz="8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endParaRPr lang="en-US" altLang="ja-JP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①　選考会で提示するポスターは、所定のフォーマットを用いて応募</a:t>
            </a:r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者ご自身で作成し、その電子データをメールにて主催者へご提出く</a:t>
            </a:r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ださい。</a:t>
            </a:r>
          </a:p>
          <a:p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②　</a:t>
            </a:r>
            <a:r>
              <a:rPr kumimoji="1" lang="ja-JP" altLang="en-US" sz="7200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フォーマットは本データの次ページを土台としてください。</a:t>
            </a:r>
          </a:p>
          <a:p>
            <a:r>
              <a:rPr lang="ja-JP" altLang="en-US" sz="7200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7200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（他のフォーマットやデータ形式での提出は受理いたしません）</a:t>
            </a:r>
          </a:p>
          <a:p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③　構成の改変は一切認めません。ここでいう「構成」とは、次ペー</a:t>
            </a:r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ジに示す「青色の下地に黒文字」の部分を指します。なお、この部</a:t>
            </a:r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分に記載する本文については、行数の増減を適宜行ってください。</a:t>
            </a:r>
          </a:p>
          <a:p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④　フォントの種類および文字サイズの変更は認めません。ただし、　</a:t>
            </a:r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「特に強調したいキーワード」に限り、装飾（太字、斜体、色の変</a:t>
            </a:r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更など）を可とします。</a:t>
            </a:r>
          </a:p>
          <a:p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⑤　写真、イラスト、図面などを貼り付ける場合は、右寄せを基本と</a:t>
            </a:r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して配置してください。</a:t>
            </a:r>
          </a:p>
          <a:p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⑥　「募集要項」の「</a:t>
            </a:r>
            <a:r>
              <a:rPr kumimoji="1" lang="en-US" altLang="ja-JP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6</a:t>
            </a:r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．選考までの流れ①応募受付」に記載のとおり、</a:t>
            </a:r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受領した応募書類の「集う報告ポスター（別記様式２）」（次ペー</a:t>
            </a:r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ジ）をセンターにてＡ０サイズに拡大カラー印刷します。なお、印</a:t>
            </a:r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刷作業に伴いレイアウトの崩れ等が生じた場合は、当方で微調整を</a:t>
            </a:r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行うことを予めご了承ください。</a:t>
            </a:r>
          </a:p>
          <a:p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⑦　本フォーマットを使用した仕上がりイメージについては、下記検</a:t>
            </a:r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索キーワードを参考にしてください。ただし、ここで紹介する参考</a:t>
            </a:r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イメージは「ポスターの仕上がり具合」のみを参考とし、内容は参　</a:t>
            </a:r>
            <a:endParaRPr kumimoji="1"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考にしないでください。</a:t>
            </a:r>
            <a:endParaRPr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endParaRPr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en-US" altLang="ja-JP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【</a:t>
            </a:r>
            <a:r>
              <a:rPr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検索キーワード</a:t>
            </a:r>
            <a:r>
              <a:rPr lang="en-US" altLang="ja-JP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】</a:t>
            </a:r>
          </a:p>
          <a:p>
            <a:r>
              <a:rPr lang="ja-JP" altLang="en-US" sz="7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清流の国ぎふ　防災・減災センター　防災活動大賞</a:t>
            </a:r>
            <a:endParaRPr lang="en-US" altLang="ja-JP" sz="7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4143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AC179844-1E5F-4836-B07E-1722D7777940}"/>
              </a:ext>
            </a:extLst>
          </p:cNvPr>
          <p:cNvSpPr/>
          <p:nvPr/>
        </p:nvSpPr>
        <p:spPr>
          <a:xfrm>
            <a:off x="15433995" y="35366263"/>
            <a:ext cx="146116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＜参加者等から見た効果＞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D84DEA29-8707-4E8C-9EE9-7E354B12314E}"/>
              </a:ext>
            </a:extLst>
          </p:cNvPr>
          <p:cNvSpPr/>
          <p:nvPr/>
        </p:nvSpPr>
        <p:spPr>
          <a:xfrm>
            <a:off x="268987" y="35362470"/>
            <a:ext cx="146116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＜実施者から見た効果＞</a:t>
            </a:r>
          </a:p>
        </p:txBody>
      </p: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22C303F0-2547-4424-A0F2-782D79505496}"/>
              </a:ext>
            </a:extLst>
          </p:cNvPr>
          <p:cNvCxnSpPr/>
          <p:nvPr/>
        </p:nvCxnSpPr>
        <p:spPr>
          <a:xfrm>
            <a:off x="17462551" y="4698406"/>
            <a:ext cx="12841665" cy="0"/>
          </a:xfrm>
          <a:prstGeom prst="line">
            <a:avLst/>
          </a:prstGeom>
          <a:ln w="190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62400822-2DE3-4A02-87F6-C0ECB7A639E0}"/>
              </a:ext>
            </a:extLst>
          </p:cNvPr>
          <p:cNvCxnSpPr/>
          <p:nvPr/>
        </p:nvCxnSpPr>
        <p:spPr>
          <a:xfrm>
            <a:off x="17444243" y="5562502"/>
            <a:ext cx="12841665" cy="0"/>
          </a:xfrm>
          <a:prstGeom prst="line">
            <a:avLst/>
          </a:prstGeom>
          <a:ln w="10160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-18308" y="14951"/>
            <a:ext cx="14549780" cy="1069369"/>
          </a:xfrm>
          <a:solidFill>
            <a:srgbClr val="00B0F0"/>
          </a:solidFill>
          <a:ln>
            <a:noFill/>
          </a:ln>
        </p:spPr>
        <p:txBody>
          <a:bodyPr>
            <a:normAutofit fontScale="90000"/>
          </a:bodyPr>
          <a:lstStyle/>
          <a:p>
            <a:r>
              <a:rPr lang="ja-JP" altLang="en-US" sz="5300" b="1" dirty="0"/>
              <a:t>団体・組織名を記入してください</a:t>
            </a:r>
            <a:endParaRPr lang="ja-JP" altLang="en-US" sz="5500" b="1" dirty="0"/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2881871" y="1745650"/>
            <a:ext cx="24040371" cy="2658242"/>
          </a:xfrm>
          <a:prstGeom prst="rect">
            <a:avLst/>
          </a:prstGeom>
        </p:spPr>
        <p:txBody>
          <a:bodyPr vert="horz" lIns="417643" tIns="208822" rIns="417643" bIns="208822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タイトルを記入してください</a:t>
            </a:r>
          </a:p>
        </p:txBody>
      </p:sp>
      <p:cxnSp>
        <p:nvCxnSpPr>
          <p:cNvPr id="6" name="直線コネクタ 5"/>
          <p:cNvCxnSpPr/>
          <p:nvPr/>
        </p:nvCxnSpPr>
        <p:spPr>
          <a:xfrm>
            <a:off x="-8054" y="4698406"/>
            <a:ext cx="17092257" cy="0"/>
          </a:xfrm>
          <a:prstGeom prst="line">
            <a:avLst/>
          </a:prstGeom>
          <a:ln w="190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-26362" y="5562502"/>
            <a:ext cx="17092257" cy="0"/>
          </a:xfrm>
          <a:prstGeom prst="line">
            <a:avLst/>
          </a:prstGeom>
          <a:ln w="10160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863600" y="4434916"/>
            <a:ext cx="29340178" cy="23597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r>
              <a:rPr lang="en-US" altLang="ja-JP" sz="4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4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活動内容の特徴</a:t>
            </a:r>
            <a:r>
              <a:rPr lang="en-US" altLang="ja-JP" sz="4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4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　　　　</a:t>
            </a:r>
            <a:r>
              <a:rPr lang="en-US" altLang="ja-JP" sz="4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4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団体の紹介</a:t>
            </a:r>
            <a:r>
              <a:rPr lang="en-US" altLang="ja-JP" sz="4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6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0" y="12386110"/>
            <a:ext cx="30279975" cy="0"/>
          </a:xfrm>
          <a:prstGeom prst="line">
            <a:avLst/>
          </a:prstGeom>
          <a:ln w="10160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/>
          <p:cNvSpPr/>
          <p:nvPr/>
        </p:nvSpPr>
        <p:spPr>
          <a:xfrm>
            <a:off x="876680" y="11251134"/>
            <a:ext cx="29327098" cy="23597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r>
              <a:rPr lang="en-US" altLang="ja-JP" sz="4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4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アピールしたい防災活動の成果</a:t>
            </a:r>
            <a:r>
              <a:rPr lang="en-US" altLang="ja-JP" sz="4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4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6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33660" y="7431825"/>
            <a:ext cx="16650543" cy="42358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spcCol="0" rtlCol="0" anchor="t"/>
          <a:lstStyle/>
          <a:p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活動内容の特徴を記入してください。</a:t>
            </a:r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463551" y="14332073"/>
            <a:ext cx="21354882" cy="34893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spcCol="0" rtlCol="0" anchor="t"/>
          <a:lstStyle/>
          <a:p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アピールしたい防災活動の成果を記入してください。</a:t>
            </a:r>
          </a:p>
        </p:txBody>
      </p:sp>
      <p:cxnSp>
        <p:nvCxnSpPr>
          <p:cNvPr id="88" name="直線コネクタ 87"/>
          <p:cNvCxnSpPr/>
          <p:nvPr/>
        </p:nvCxnSpPr>
        <p:spPr>
          <a:xfrm>
            <a:off x="18307" y="34685715"/>
            <a:ext cx="30279975" cy="0"/>
          </a:xfrm>
          <a:prstGeom prst="line">
            <a:avLst/>
          </a:prstGeom>
          <a:ln w="10160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正方形/長方形 88"/>
          <p:cNvSpPr/>
          <p:nvPr/>
        </p:nvSpPr>
        <p:spPr>
          <a:xfrm>
            <a:off x="954327" y="33573614"/>
            <a:ext cx="29327098" cy="23597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r>
              <a:rPr lang="en-US" altLang="ja-JP" sz="4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4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活動成果</a:t>
            </a:r>
            <a:r>
              <a:rPr lang="en-US" altLang="ja-JP" sz="4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ja-JP" altLang="en-US" sz="6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33221" y="6438604"/>
            <a:ext cx="1673267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活動内容の特徴を一言で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441237" y="13268191"/>
            <a:ext cx="213548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アピールしたい防災活動の成果を一言で</a:t>
            </a:r>
          </a:p>
        </p:txBody>
      </p:sp>
      <p:cxnSp>
        <p:nvCxnSpPr>
          <p:cNvPr id="81" name="直線コネクタ 80"/>
          <p:cNvCxnSpPr/>
          <p:nvPr/>
        </p:nvCxnSpPr>
        <p:spPr>
          <a:xfrm>
            <a:off x="-8886" y="18604223"/>
            <a:ext cx="30279975" cy="0"/>
          </a:xfrm>
          <a:prstGeom prst="line">
            <a:avLst/>
          </a:prstGeom>
          <a:ln w="10160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正方形/長方形 81"/>
          <p:cNvSpPr/>
          <p:nvPr/>
        </p:nvSpPr>
        <p:spPr>
          <a:xfrm>
            <a:off x="961987" y="17515830"/>
            <a:ext cx="29327098" cy="23597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r>
              <a:rPr lang="en-US" altLang="ja-JP" sz="4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4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活動内容の詳細</a:t>
            </a:r>
            <a:r>
              <a:rPr lang="en-US" altLang="ja-JP" sz="4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4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6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433661" y="19581105"/>
            <a:ext cx="2864036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活動内容を一言で</a:t>
            </a:r>
          </a:p>
        </p:txBody>
      </p:sp>
      <p:sp>
        <p:nvSpPr>
          <p:cNvPr id="96" name="正方形/長方形 95"/>
          <p:cNvSpPr/>
          <p:nvPr/>
        </p:nvSpPr>
        <p:spPr>
          <a:xfrm>
            <a:off x="248629" y="36237910"/>
            <a:ext cx="14611648" cy="61355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spcCol="0" rtlCol="0" anchor="t"/>
          <a:lstStyle/>
          <a:p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実施者から見た効果を記入してください。</a:t>
            </a:r>
          </a:p>
        </p:txBody>
      </p:sp>
      <p:sp>
        <p:nvSpPr>
          <p:cNvPr id="97" name="正方形/長方形 96"/>
          <p:cNvSpPr/>
          <p:nvPr/>
        </p:nvSpPr>
        <p:spPr>
          <a:xfrm>
            <a:off x="15413637" y="36235735"/>
            <a:ext cx="14611648" cy="61355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spcCol="0" rtlCol="0" anchor="t"/>
          <a:lstStyle/>
          <a:p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参加者等から見た効果を記入してください。</a:t>
            </a:r>
          </a:p>
        </p:txBody>
      </p:sp>
      <p:sp>
        <p:nvSpPr>
          <p:cNvPr id="91" name="正方形/長方形 90"/>
          <p:cNvSpPr/>
          <p:nvPr/>
        </p:nvSpPr>
        <p:spPr>
          <a:xfrm>
            <a:off x="463550" y="20852498"/>
            <a:ext cx="21129739" cy="127795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spcCol="0" rtlCol="0" anchor="t"/>
          <a:lstStyle/>
          <a:p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活動内容の詳細を記入してください。</a:t>
            </a:r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177E071B-D0B7-47D1-A516-B061052DA450}"/>
              </a:ext>
            </a:extLst>
          </p:cNvPr>
          <p:cNvSpPr/>
          <p:nvPr/>
        </p:nvSpPr>
        <p:spPr>
          <a:xfrm>
            <a:off x="17517734" y="6224856"/>
            <a:ext cx="12780547" cy="42358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spcCol="0" rtlCol="0" anchor="t"/>
          <a:lstStyle/>
          <a:p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下記４点を記入ください</a:t>
            </a:r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・主たる活動を行う地域の名前</a:t>
            </a:r>
          </a:p>
          <a:p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・紹介する活動の取り組み期間</a:t>
            </a:r>
            <a:r>
              <a:rPr lang="en-US" altLang="ja-JP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年数</a:t>
            </a:r>
            <a:r>
              <a:rPr lang="en-US" altLang="ja-JP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</a:p>
          <a:p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・現在の会員人数</a:t>
            </a:r>
            <a:r>
              <a:rPr lang="en-US" altLang="ja-JP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実働人数／総人数</a:t>
            </a:r>
            <a:r>
              <a:rPr lang="en-US" altLang="ja-JP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</a:p>
          <a:p>
            <a:r>
              <a:rPr lang="ja-JP" altLang="en-US" sz="5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・アピールポイント</a:t>
            </a:r>
          </a:p>
          <a:p>
            <a:endParaRPr lang="en-US" altLang="ja-JP" sz="5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9EDC244-C874-4116-905F-CA47E54602AC}"/>
              </a:ext>
            </a:extLst>
          </p:cNvPr>
          <p:cNvSpPr/>
          <p:nvPr/>
        </p:nvSpPr>
        <p:spPr>
          <a:xfrm>
            <a:off x="22213229" y="13314556"/>
            <a:ext cx="7625510" cy="44138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写真一枚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C3B3DA03-221D-46CA-8100-DEE3A5D395E5}"/>
              </a:ext>
            </a:extLst>
          </p:cNvPr>
          <p:cNvSpPr/>
          <p:nvPr/>
        </p:nvSpPr>
        <p:spPr>
          <a:xfrm>
            <a:off x="22132101" y="19604062"/>
            <a:ext cx="7625510" cy="44138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写真</a:t>
            </a:r>
            <a:endParaRPr kumimoji="1" lang="en-US" altLang="ja-JP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3DD8E765-125B-4D77-9434-CA2E6986DCC1}"/>
              </a:ext>
            </a:extLst>
          </p:cNvPr>
          <p:cNvSpPr/>
          <p:nvPr/>
        </p:nvSpPr>
        <p:spPr>
          <a:xfrm>
            <a:off x="22124763" y="24623253"/>
            <a:ext cx="7625510" cy="44138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写真</a:t>
            </a:r>
            <a:endParaRPr kumimoji="1" lang="en-US" altLang="ja-JP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C9AFDCA5-B01B-4199-A8AA-E72EB685DE62}"/>
              </a:ext>
            </a:extLst>
          </p:cNvPr>
          <p:cNvSpPr/>
          <p:nvPr/>
        </p:nvSpPr>
        <p:spPr>
          <a:xfrm>
            <a:off x="22124763" y="29541166"/>
            <a:ext cx="7625510" cy="44138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写真</a:t>
            </a:r>
            <a:endParaRPr kumimoji="1" lang="en-US" altLang="ja-JP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C9AFDCA5-B01B-4199-A8AA-E72EB685DE62}"/>
              </a:ext>
            </a:extLst>
          </p:cNvPr>
          <p:cNvSpPr/>
          <p:nvPr/>
        </p:nvSpPr>
        <p:spPr>
          <a:xfrm>
            <a:off x="13967779" y="29541166"/>
            <a:ext cx="7625510" cy="44138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イラスト</a:t>
            </a:r>
            <a:endParaRPr kumimoji="1" lang="en-US" altLang="ja-JP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四角形吹き出し 3"/>
          <p:cNvSpPr/>
          <p:nvPr/>
        </p:nvSpPr>
        <p:spPr>
          <a:xfrm>
            <a:off x="19076543" y="10712060"/>
            <a:ext cx="9577064" cy="3437933"/>
          </a:xfrm>
          <a:prstGeom prst="wedgeRectCallout">
            <a:avLst>
              <a:gd name="adj1" fmla="val 9736"/>
              <a:gd name="adj2" fmla="val -81245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417643" tIns="208822" rIns="417643" bIns="208822" spcCol="0" rtlCol="0" anchor="t">
            <a:spAutoFit/>
          </a:bodyPr>
          <a:lstStyle/>
          <a:p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記入例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この黄色吹き出しは応募の際には削除</a:t>
            </a:r>
            <a:endParaRPr lang="en-US" altLang="ja-JP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・○○市△□地域</a:t>
            </a:r>
          </a:p>
          <a:p>
            <a:r>
              <a:rPr lang="ja-JP" altLang="en-US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・平成</a:t>
            </a:r>
            <a:r>
              <a:rPr lang="en-US" altLang="ja-JP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30</a:t>
            </a:r>
            <a:r>
              <a:rPr lang="ja-JP" altLang="en-US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en-US" altLang="ja-JP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</a:t>
            </a:r>
            <a:r>
              <a:rPr lang="ja-JP" altLang="en-US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月～現在</a:t>
            </a:r>
            <a:r>
              <a:rPr lang="en-US" altLang="ja-JP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(6</a:t>
            </a:r>
            <a:r>
              <a:rPr lang="ja-JP" altLang="en-US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年半ほど</a:t>
            </a:r>
            <a:r>
              <a:rPr lang="en-US" altLang="ja-JP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</a:p>
          <a:p>
            <a:r>
              <a:rPr lang="ja-JP" altLang="en-US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・実働人数</a:t>
            </a:r>
            <a:r>
              <a:rPr lang="en-US" altLang="ja-JP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</a:t>
            </a:r>
            <a:r>
              <a:rPr lang="ja-JP" altLang="en-US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人、総人数</a:t>
            </a:r>
            <a:r>
              <a:rPr lang="en-US" altLang="ja-JP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51</a:t>
            </a:r>
            <a:r>
              <a:rPr lang="ja-JP" altLang="en-US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人</a:t>
            </a:r>
          </a:p>
          <a:p>
            <a:r>
              <a:rPr lang="ja-JP" altLang="en-US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en-US" altLang="ja-JP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『</a:t>
            </a:r>
            <a:r>
              <a:rPr lang="ja-JP" altLang="en-US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子どもと高齢者が取り組む避難所運営</a:t>
            </a:r>
            <a:r>
              <a:rPr lang="en-US" altLang="ja-JP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』</a:t>
            </a:r>
          </a:p>
          <a:p>
            <a:r>
              <a:rPr lang="ja-JP" altLang="en-US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私達は年齢の垣根を越えて、地域の安全安心に</a:t>
            </a:r>
            <a:endParaRPr lang="en-US" altLang="ja-JP" sz="2800" dirty="0"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一丸となって取り組んでいます。</a:t>
            </a:r>
          </a:p>
        </p:txBody>
      </p:sp>
      <p:sp>
        <p:nvSpPr>
          <p:cNvPr id="32" name="四角形吹き出し 31"/>
          <p:cNvSpPr/>
          <p:nvPr/>
        </p:nvSpPr>
        <p:spPr>
          <a:xfrm>
            <a:off x="9739386" y="9738556"/>
            <a:ext cx="7704857" cy="1283497"/>
          </a:xfrm>
          <a:prstGeom prst="wedgeRectCallout">
            <a:avLst>
              <a:gd name="adj1" fmla="val 50280"/>
              <a:gd name="adj2" fmla="val -186984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417643" tIns="208822" rIns="417643" bIns="208822" spcCol="0" rtlCol="0" anchor="t">
            <a:spAutoFit/>
          </a:bodyPr>
          <a:lstStyle/>
          <a:p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注意！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これら４項目は必ず記載下さい</a:t>
            </a:r>
            <a:endParaRPr lang="en-US" altLang="ja-JP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省略されている場合、受理いたしません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endParaRPr lang="ja-JP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801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5054</TotalTime>
  <Words>602</Words>
  <Application>Microsoft Office PowerPoint</Application>
  <PresentationFormat>ユーザー設定</PresentationFormat>
  <Paragraphs>69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UD デジタル 教科書体 N-B</vt:lpstr>
      <vt:lpstr>メイリオ</vt:lpstr>
      <vt:lpstr>游ゴシック</vt:lpstr>
      <vt:lpstr>Arial</vt:lpstr>
      <vt:lpstr>Calibri</vt:lpstr>
      <vt:lpstr>Office テーマ</vt:lpstr>
      <vt:lpstr>PowerPoint プレゼンテーション</vt:lpstr>
      <vt:lpstr>団体・組織名を記入してください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団体・組織名を記入してください</dc:title>
  <dc:creator>azuma yoshirou</dc:creator>
  <cp:lastModifiedBy>MURAOKA Harumichi</cp:lastModifiedBy>
  <cp:revision>312</cp:revision>
  <cp:lastPrinted>2025-12-15T06:18:49Z</cp:lastPrinted>
  <dcterms:created xsi:type="dcterms:W3CDTF">2015-07-31T07:43:10Z</dcterms:created>
  <dcterms:modified xsi:type="dcterms:W3CDTF">2025-12-15T06:19:51Z</dcterms:modified>
</cp:coreProperties>
</file>