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B3B"/>
    <a:srgbClr val="FF5050"/>
    <a:srgbClr val="EA6B14"/>
    <a:srgbClr val="EB701D"/>
    <a:srgbClr val="2C451B"/>
    <a:srgbClr val="A50021"/>
    <a:srgbClr val="CC0000"/>
    <a:srgbClr val="FF7C80"/>
    <a:srgbClr val="FF9999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39" autoAdjust="0"/>
  </p:normalViewPr>
  <p:slideViewPr>
    <p:cSldViewPr snapToGrid="0">
      <p:cViewPr varScale="1">
        <p:scale>
          <a:sx n="63" d="100"/>
          <a:sy n="63" d="100"/>
        </p:scale>
        <p:origin x="3300" y="96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3" d="100"/>
          <a:sy n="73" d="100"/>
        </p:scale>
        <p:origin x="216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743AE-3D15-4AF3-B20B-5F32D0FB6C08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AFA8C-8D35-41AD-918F-438C5F47E2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054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029"/>
          </a:xfrm>
          <a:prstGeom prst="rect">
            <a:avLst/>
          </a:prstGeom>
        </p:spPr>
        <p:txBody>
          <a:bodyPr vert="horz" lIns="90786" tIns="45393" rIns="90786" bIns="45393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86" tIns="45393" rIns="90786" bIns="45393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86" tIns="45393" rIns="90786" bIns="453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86" tIns="45393" rIns="90786" bIns="453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7"/>
            <a:ext cx="2918830" cy="495028"/>
          </a:xfrm>
          <a:prstGeom prst="rect">
            <a:avLst/>
          </a:prstGeom>
        </p:spPr>
        <p:txBody>
          <a:bodyPr vert="horz" lIns="90786" tIns="45393" rIns="90786" bIns="45393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7"/>
            <a:ext cx="2918830" cy="495028"/>
          </a:xfrm>
          <a:prstGeom prst="rect">
            <a:avLst/>
          </a:prstGeom>
        </p:spPr>
        <p:txBody>
          <a:bodyPr vert="horz" lIns="90786" tIns="45393" rIns="90786" bIns="45393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40185" y="1239667"/>
            <a:ext cx="729520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200" dirty="0">
                <a:solidFill>
                  <a:schemeClr val="accent6">
                    <a:lumMod val="75000"/>
                  </a:schemeClr>
                </a:solidFill>
                <a:latin typeface="小塚ゴシック Pro H" pitchFamily="34" charset="-128"/>
                <a:ea typeface="小塚ゴシック Pro H" pitchFamily="34" charset="-128"/>
              </a:rPr>
              <a:t>『</a:t>
            </a:r>
            <a:r>
              <a:rPr lang="ja-JP" altLang="en-US" sz="3200" dirty="0">
                <a:solidFill>
                  <a:schemeClr val="accent6">
                    <a:lumMod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わたしの防災活動</a:t>
            </a:r>
            <a:r>
              <a:rPr lang="en-US" altLang="ja-JP" sz="3200" dirty="0">
                <a:solidFill>
                  <a:schemeClr val="accent6">
                    <a:lumMod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』</a:t>
            </a:r>
            <a:r>
              <a:rPr lang="ja-JP" altLang="en-US" sz="3200" dirty="0">
                <a:solidFill>
                  <a:schemeClr val="accent6">
                    <a:lumMod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大募集！</a:t>
            </a:r>
            <a:endParaRPr lang="en-US" altLang="ja-JP" sz="3200" dirty="0">
              <a:solidFill>
                <a:schemeClr val="accent6">
                  <a:lumMod val="75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4400" dirty="0">
                <a:solidFill>
                  <a:schemeClr val="accent6">
                    <a:lumMod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第７回</a:t>
            </a:r>
            <a:r>
              <a:rPr lang="zh-TW" altLang="en-US" sz="6600" dirty="0">
                <a:solidFill>
                  <a:schemeClr val="accent6">
                    <a:lumMod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防災活動大賞</a:t>
            </a:r>
            <a:endParaRPr lang="ja-JP" altLang="en-US" sz="6600" dirty="0">
              <a:solidFill>
                <a:schemeClr val="accent6">
                  <a:lumMod val="75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25428" y="3044020"/>
            <a:ext cx="75476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solidFill>
                  <a:srgbClr val="2C451B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岐阜県内で取り組まれた防災活動を応募ください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497658" y="5442796"/>
            <a:ext cx="28680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2026</a:t>
            </a:r>
            <a:r>
              <a:rPr lang="ja-JP" altLang="en-US" sz="24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年</a:t>
            </a:r>
            <a:r>
              <a:rPr lang="en-US" altLang="ja-JP" sz="40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2</a:t>
            </a:r>
            <a:r>
              <a:rPr lang="ja-JP" altLang="en-US" sz="24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月</a:t>
            </a:r>
            <a:r>
              <a:rPr lang="en-US" altLang="ja-JP" sz="40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9</a:t>
            </a:r>
            <a:r>
              <a:rPr lang="ja-JP" altLang="en-US" sz="24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日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4604109" y="5563746"/>
            <a:ext cx="18373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9:00</a:t>
            </a:r>
            <a:r>
              <a:rPr lang="ja-JP" altLang="en-US" sz="32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必着</a:t>
            </a:r>
          </a:p>
        </p:txBody>
      </p:sp>
      <p:pic>
        <p:nvPicPr>
          <p:cNvPr id="2052" name="Picture 4" descr="\\SERVER\mac-share\塚本\アスクルばらしたpng\P11\11_c1_blu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02" y="5202687"/>
            <a:ext cx="1120775" cy="112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395580" y="5347576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応募</a:t>
            </a:r>
            <a:endParaRPr lang="en-US" altLang="ja-JP" sz="2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〆切</a:t>
            </a:r>
          </a:p>
        </p:txBody>
      </p:sp>
      <p:pic>
        <p:nvPicPr>
          <p:cNvPr id="33" name="Picture 4" descr="\\SERVER\mac-share\塚本\アスクルばらしたpng\P11\11_c1_blu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02" y="6778067"/>
            <a:ext cx="1120775" cy="112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正方形/長方形 33"/>
          <p:cNvSpPr/>
          <p:nvPr/>
        </p:nvSpPr>
        <p:spPr>
          <a:xfrm>
            <a:off x="244095" y="6922956"/>
            <a:ext cx="11079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公開</a:t>
            </a:r>
            <a:r>
              <a:rPr lang="en-US" altLang="ja-JP" sz="2400" dirty="0">
                <a:solidFill>
                  <a:srgbClr val="FF3B3B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endParaRPr lang="ja-JP" altLang="en-US" sz="2400" dirty="0">
              <a:solidFill>
                <a:srgbClr val="FF3B3B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選考会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1453758" y="7336077"/>
            <a:ext cx="62193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岐阜県庁２０階会議室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330658" y="3873503"/>
            <a:ext cx="7105284" cy="1200329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srgbClr val="2C451B"/>
                </a:solidFill>
                <a:latin typeface="小塚ゴシック Pro B" pitchFamily="34" charset="-128"/>
                <a:ea typeface="小塚ゴシック Pro B" pitchFamily="34" charset="-128"/>
              </a:rPr>
              <a:t>　</a:t>
            </a:r>
            <a:r>
              <a:rPr lang="ja-JP" altLang="en-US" sz="2400" dirty="0">
                <a:solidFill>
                  <a:srgbClr val="2C451B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皆様の防災力アップの参考にしていただくために、岐阜県内の優れた防災活動を本年も大募集！　奮って御応募、御来場下さい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497658" y="6688431"/>
            <a:ext cx="28680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2026</a:t>
            </a:r>
            <a:r>
              <a:rPr lang="ja-JP" altLang="en-US" sz="24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年</a:t>
            </a:r>
            <a:r>
              <a:rPr lang="en-US" altLang="ja-JP" sz="40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3</a:t>
            </a:r>
            <a:r>
              <a:rPr lang="ja-JP" altLang="en-US" sz="24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月</a:t>
            </a:r>
            <a:r>
              <a:rPr lang="en-US" altLang="ja-JP" sz="40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8</a:t>
            </a:r>
            <a:r>
              <a:rPr lang="ja-JP" altLang="en-US" sz="24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日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4697064" y="6810845"/>
            <a:ext cx="28472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 </a:t>
            </a:r>
            <a:r>
              <a:rPr lang="en-US" altLang="ja-JP" sz="32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13:30</a:t>
            </a:r>
            <a:r>
              <a:rPr lang="ja-JP" altLang="en-US" sz="32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3200" b="1" dirty="0">
                <a:solidFill>
                  <a:srgbClr val="FF3B3B"/>
                </a:solidFill>
                <a:latin typeface="小塚ゴシック Pro B" pitchFamily="34" charset="-128"/>
                <a:ea typeface="小塚ゴシック Pro B" pitchFamily="34" charset="-128"/>
              </a:rPr>
              <a:t>16:30</a:t>
            </a:r>
            <a:endParaRPr lang="ja-JP" altLang="en-US" sz="3200" b="1" dirty="0">
              <a:solidFill>
                <a:srgbClr val="FF3B3B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3BAF29C-BDE3-04AB-75C1-036E275A1FA2}"/>
              </a:ext>
            </a:extLst>
          </p:cNvPr>
          <p:cNvGrpSpPr/>
          <p:nvPr/>
        </p:nvGrpSpPr>
        <p:grpSpPr>
          <a:xfrm>
            <a:off x="4444050" y="6871190"/>
            <a:ext cx="441146" cy="401007"/>
            <a:chOff x="4294149" y="6946140"/>
            <a:chExt cx="441146" cy="401007"/>
          </a:xfrm>
        </p:grpSpPr>
        <p:pic>
          <p:nvPicPr>
            <p:cNvPr id="35" name="Picture 6" descr="\\SERVER\mac-share\塚本\アスクルばらしたpng\P11\11_akabox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2297" y="6980499"/>
              <a:ext cx="324850" cy="3017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正方形/長方形 37"/>
            <p:cNvSpPr/>
            <p:nvPr/>
          </p:nvSpPr>
          <p:spPr>
            <a:xfrm>
              <a:off x="4294149" y="6946140"/>
              <a:ext cx="441146" cy="4010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dirty="0">
                  <a:solidFill>
                    <a:schemeClr val="bg1"/>
                  </a:solidFill>
                  <a:latin typeface="小塚ゴシック Pro B" pitchFamily="34" charset="-128"/>
                  <a:ea typeface="小塚ゴシック Pro B" pitchFamily="34" charset="-128"/>
                </a:rPr>
                <a:t>日</a:t>
              </a:r>
            </a:p>
          </p:txBody>
        </p:sp>
      </p:grpSp>
      <p:sp>
        <p:nvSpPr>
          <p:cNvPr id="45" name="正方形/長方形 44"/>
          <p:cNvSpPr/>
          <p:nvPr/>
        </p:nvSpPr>
        <p:spPr>
          <a:xfrm>
            <a:off x="424636" y="8245213"/>
            <a:ext cx="64044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r>
              <a:rPr lang="ja-JP" altLang="en-US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応募数によっては開催時刻の調整があります</a:t>
            </a:r>
            <a:endParaRPr lang="en-US" altLang="ja-JP" sz="2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en-US" altLang="ja-JP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r>
              <a:rPr lang="ja-JP" altLang="en-US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タイムスケジュールならびに選考会場は直前</a:t>
            </a:r>
            <a:endParaRPr lang="en-US" altLang="ja-JP" sz="2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に</a:t>
            </a:r>
            <a:r>
              <a:rPr lang="ja-JP" altLang="en-US" sz="20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センターホームページで</a:t>
            </a:r>
            <a:r>
              <a:rPr lang="ja-JP" altLang="en-US" sz="20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ご確認下さい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960638C7-5B04-5785-F84B-09593392A262}"/>
              </a:ext>
            </a:extLst>
          </p:cNvPr>
          <p:cNvGrpSpPr/>
          <p:nvPr/>
        </p:nvGrpSpPr>
        <p:grpSpPr>
          <a:xfrm>
            <a:off x="4186567" y="5610617"/>
            <a:ext cx="421622" cy="401007"/>
            <a:chOff x="4365505" y="5896921"/>
            <a:chExt cx="421622" cy="401007"/>
          </a:xfrm>
        </p:grpSpPr>
        <p:pic>
          <p:nvPicPr>
            <p:cNvPr id="54" name="Picture 6" descr="\\SERVER\mac-share\塚本\アスクルばらしたpng\P11\11_akabox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8809" y="5944097"/>
              <a:ext cx="348318" cy="3235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正方形/長方形 54"/>
            <p:cNvSpPr/>
            <p:nvPr/>
          </p:nvSpPr>
          <p:spPr>
            <a:xfrm>
              <a:off x="4365505" y="5896921"/>
              <a:ext cx="400641" cy="4010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dirty="0">
                  <a:solidFill>
                    <a:schemeClr val="bg1"/>
                  </a:solidFill>
                  <a:latin typeface="小塚ゴシック Pro B" pitchFamily="34" charset="-128"/>
                  <a:ea typeface="小塚ゴシック Pro B" pitchFamily="34" charset="-128"/>
                </a:rPr>
                <a:t>月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77250BE-187F-96FA-D110-11E53ACE76A9}"/>
              </a:ext>
            </a:extLst>
          </p:cNvPr>
          <p:cNvSpPr txBox="1"/>
          <p:nvPr/>
        </p:nvSpPr>
        <p:spPr>
          <a:xfrm>
            <a:off x="6372190" y="7250027"/>
            <a:ext cx="1364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（予定）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15B0CC6-7201-E89A-097E-3790EE5A03B9}"/>
              </a:ext>
            </a:extLst>
          </p:cNvPr>
          <p:cNvGrpSpPr/>
          <p:nvPr/>
        </p:nvGrpSpPr>
        <p:grpSpPr>
          <a:xfrm>
            <a:off x="0" y="9361721"/>
            <a:ext cx="7775575" cy="1270605"/>
            <a:chOff x="0" y="9463319"/>
            <a:chExt cx="7775575" cy="1270605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255E2345-074B-D841-7528-F2B860B9AF5F}"/>
                </a:ext>
              </a:extLst>
            </p:cNvPr>
            <p:cNvSpPr/>
            <p:nvPr/>
          </p:nvSpPr>
          <p:spPr>
            <a:xfrm>
              <a:off x="0" y="9463319"/>
              <a:ext cx="7775575" cy="127060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テキスト ボックス 235"/>
            <p:cNvSpPr txBox="1"/>
            <p:nvPr/>
          </p:nvSpPr>
          <p:spPr>
            <a:xfrm>
              <a:off x="2143018" y="9775168"/>
              <a:ext cx="4689353" cy="44203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>
              <a:outerShdw dist="12700" dir="2700000" algn="tl" rotWithShape="0">
                <a:prstClr val="black"/>
              </a:outerShdw>
            </a:effec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36000" tIns="36000" rIns="36000" bIns="36000" numCol="1" spcCol="0" rtlCol="0" fromWordArt="0" anchor="ctr" anchorCtr="1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altLang="en-US" sz="2400" b="1" kern="1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Times New Roman" panose="02020603050405020304" pitchFamily="18" charset="0"/>
                </a:rPr>
                <a:t>清流の国</a:t>
              </a:r>
              <a:r>
                <a:rPr lang="ja-JP" altLang="en-US" sz="2400" b="1" kern="100" dirty="0" err="1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Times New Roman" panose="02020603050405020304" pitchFamily="18" charset="0"/>
                </a:rPr>
                <a:t>ぎふ</a:t>
              </a:r>
              <a:r>
                <a:rPr lang="ja-JP" altLang="en-US" sz="2400" b="1" kern="1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Times New Roman" panose="02020603050405020304" pitchFamily="18" charset="0"/>
                </a:rPr>
                <a:t> 防災･減災センター</a:t>
              </a:r>
              <a:endParaRPr lang="ja-JP" sz="2400" b="1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43" name="テキスト ボックス 236"/>
            <p:cNvSpPr txBox="1"/>
            <p:nvPr/>
          </p:nvSpPr>
          <p:spPr>
            <a:xfrm>
              <a:off x="6829118" y="9775168"/>
              <a:ext cx="760392" cy="4420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prstClr val="black"/>
              </a:solidFill>
            </a:ln>
            <a:effectLst>
              <a:outerShdw dist="12700" dir="2700000" algn="tl" rotWithShape="0">
                <a:prstClr val="black"/>
              </a:outerShdw>
            </a:effec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36000" tIns="36000" rIns="36000" bIns="36000" numCol="1" spcCol="0" rtlCol="0" fromWordArt="0" anchor="ctr" anchorCtr="1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2400" b="1" kern="100" dirty="0">
                  <a:effectLst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検 索</a:t>
              </a: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2096222" y="10258094"/>
              <a:ext cx="553274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センターホームページから要項をダウンロードできます</a:t>
              </a:r>
            </a:p>
          </p:txBody>
        </p:sp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8A24A10F-7A03-A445-C828-6378543C362D}"/>
                </a:ext>
              </a:extLst>
            </p:cNvPr>
            <p:cNvSpPr/>
            <p:nvPr/>
          </p:nvSpPr>
          <p:spPr>
            <a:xfrm>
              <a:off x="201074" y="9856544"/>
              <a:ext cx="1585085" cy="442035"/>
            </a:xfrm>
            <a:prstGeom prst="round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330658" y="9889079"/>
              <a:ext cx="144098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dist"/>
              <a:r>
                <a:rPr lang="ja-JP" altLang="en-US" sz="24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募集要項</a:t>
              </a:r>
            </a:p>
          </p:txBody>
        </p:sp>
      </p:grp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F280BE44-3669-4CF6-B105-9C529ECEE33C}"/>
              </a:ext>
            </a:extLst>
          </p:cNvPr>
          <p:cNvSpPr/>
          <p:nvPr/>
        </p:nvSpPr>
        <p:spPr>
          <a:xfrm>
            <a:off x="148551" y="196730"/>
            <a:ext cx="4974676" cy="44203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2755" y="245401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清流の国</a:t>
            </a:r>
            <a:r>
              <a:rPr lang="ja-JP" altLang="en-US" sz="2400" dirty="0" err="1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ぎふ</a:t>
            </a:r>
            <a:r>
              <a:rPr lang="ja-JP" altLang="en-US" sz="2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防災･減災センター</a:t>
            </a:r>
          </a:p>
        </p:txBody>
      </p:sp>
      <p:pic>
        <p:nvPicPr>
          <p:cNvPr id="15" name="図 14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CCE31985-B3F5-F420-E9F6-4D2C95C4A9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9542" y="255747"/>
            <a:ext cx="1142343" cy="1146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13193"/>
      </p:ext>
    </p:extLst>
  </p:cSld>
  <p:clrMapOvr>
    <a:masterClrMapping/>
  </p:clrMapOvr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81</TotalTime>
  <Words>134</Words>
  <Application>Microsoft Office PowerPoint</Application>
  <PresentationFormat>ユーザー設定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HGS創英角ｺﾞｼｯｸUB</vt:lpstr>
      <vt:lpstr>ＭＳ ゴシック</vt:lpstr>
      <vt:lpstr>UD デジタル 教科書体 N-B</vt:lpstr>
      <vt:lpstr>UD デジタル 教科書体 NK-B</vt:lpstr>
      <vt:lpstr>小塚ゴシック Pro B</vt:lpstr>
      <vt:lpstr>小塚ゴシック Pro H</vt:lpstr>
      <vt:lpstr>游ゴシック</vt:lpstr>
      <vt:lpstr>Arial</vt:lpstr>
      <vt:lpstr>Calibri</vt:lpstr>
      <vt:lpstr>Calibri Light</vt:lpstr>
      <vt:lpstr>11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センターノート</dc:creator>
  <cp:lastModifiedBy>HAYASHI Atsushi</cp:lastModifiedBy>
  <cp:revision>4</cp:revision>
  <cp:lastPrinted>2025-12-17T00:43:41Z</cp:lastPrinted>
  <dcterms:created xsi:type="dcterms:W3CDTF">2013-07-04T11:22:33Z</dcterms:created>
  <dcterms:modified xsi:type="dcterms:W3CDTF">2025-12-17T03:46:28Z</dcterms:modified>
</cp:coreProperties>
</file>